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1" r:id="rId2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淺色樣式 1 - 輔色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5" d="100"/>
          <a:sy n="45" d="100"/>
        </p:scale>
        <p:origin x="22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72BAA-6F35-4BF3-A11C-42947460F60B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6560F-3642-491F-9443-3E03CA5E1F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6526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72BAA-6F35-4BF3-A11C-42947460F60B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6560F-3642-491F-9443-3E03CA5E1F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7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72BAA-6F35-4BF3-A11C-42947460F60B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6560F-3642-491F-9443-3E03CA5E1F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9653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72BAA-6F35-4BF3-A11C-42947460F60B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6560F-3642-491F-9443-3E03CA5E1F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8633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72BAA-6F35-4BF3-A11C-42947460F60B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6560F-3642-491F-9443-3E03CA5E1F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9189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72BAA-6F35-4BF3-A11C-42947460F60B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6560F-3642-491F-9443-3E03CA5E1F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7205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72BAA-6F35-4BF3-A11C-42947460F60B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6560F-3642-491F-9443-3E03CA5E1F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0041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72BAA-6F35-4BF3-A11C-42947460F60B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6560F-3642-491F-9443-3E03CA5E1F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8465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72BAA-6F35-4BF3-A11C-42947460F60B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6560F-3642-491F-9443-3E03CA5E1F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9862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72BAA-6F35-4BF3-A11C-42947460F60B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6560F-3642-491F-9443-3E03CA5E1F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1330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72BAA-6F35-4BF3-A11C-42947460F60B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6560F-3642-491F-9443-3E03CA5E1F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7862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72BAA-6F35-4BF3-A11C-42947460F60B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A6560F-3642-491F-9443-3E03CA5E1F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1507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圖片 11">
            <a:extLst>
              <a:ext uri="{FF2B5EF4-FFF2-40B4-BE49-F238E27FC236}">
                <a16:creationId xmlns:a16="http://schemas.microsoft.com/office/drawing/2014/main" id="{4B61C11F-691A-404D-86DD-0E9AC73DA5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0233"/>
            <a:ext cx="6858000" cy="9996233"/>
          </a:xfrm>
          <a:prstGeom prst="rect">
            <a:avLst/>
          </a:prstGeom>
        </p:spPr>
      </p:pic>
      <p:sp>
        <p:nvSpPr>
          <p:cNvPr id="6" name="文字方塊 5">
            <a:extLst>
              <a:ext uri="{FF2B5EF4-FFF2-40B4-BE49-F238E27FC236}">
                <a16:creationId xmlns:a16="http://schemas.microsoft.com/office/drawing/2014/main" id="{EB43231E-16AC-4B9E-B575-834D73D4EB20}"/>
              </a:ext>
            </a:extLst>
          </p:cNvPr>
          <p:cNvSpPr txBox="1"/>
          <p:nvPr/>
        </p:nvSpPr>
        <p:spPr>
          <a:xfrm>
            <a:off x="1612233" y="3718100"/>
            <a:ext cx="5245768" cy="707886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sz="4000" b="1" dirty="0">
                <a:solidFill>
                  <a:schemeClr val="bg1"/>
                </a:solidFill>
                <a:latin typeface="思源黑體 TW Regular" panose="020B0500000000000000" pitchFamily="34" charset="-120"/>
                <a:ea typeface="思源黑體 TW Regular" panose="020B0500000000000000" pitchFamily="34" charset="-120"/>
              </a:rPr>
              <a:t>三明里舊營活動中心</a:t>
            </a: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66CB4305-CD35-4695-8573-5E66D0E38D06}"/>
              </a:ext>
            </a:extLst>
          </p:cNvPr>
          <p:cNvSpPr txBox="1"/>
          <p:nvPr/>
        </p:nvSpPr>
        <p:spPr>
          <a:xfrm>
            <a:off x="1148915" y="3038362"/>
            <a:ext cx="28264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3200" b="1" dirty="0">
                <a:latin typeface="思源黑體 TW Regular" panose="020B0500000000000000" pitchFamily="34" charset="-120"/>
                <a:ea typeface="思源黑體 TW Regular" panose="020B0500000000000000" pitchFamily="34" charset="-120"/>
              </a:rPr>
              <a:t>2026</a:t>
            </a:r>
            <a:r>
              <a:rPr lang="zh-TW" altLang="en-US" sz="3200" b="1" dirty="0">
                <a:latin typeface="思源黑體 TW Regular" panose="020B0500000000000000" pitchFamily="34" charset="-120"/>
                <a:ea typeface="思源黑體 TW Regular" panose="020B0500000000000000" pitchFamily="34" charset="-120"/>
              </a:rPr>
              <a:t>市民學苑</a:t>
            </a: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CDD3F967-730E-4321-827E-C87A652273F3}"/>
              </a:ext>
            </a:extLst>
          </p:cNvPr>
          <p:cNvSpPr txBox="1"/>
          <p:nvPr/>
        </p:nvSpPr>
        <p:spPr>
          <a:xfrm>
            <a:off x="577516" y="4844512"/>
            <a:ext cx="59195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zh-TW" sz="4000"/>
              <a:t>鹽續總舖師的山珍與海味</a:t>
            </a:r>
            <a:endParaRPr lang="en-US" altLang="zh-TW" sz="40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思源黑體 TW Regular" panose="020B0500000000000000" pitchFamily="34" charset="-120"/>
              <a:ea typeface="思源黑體 TW Regular" panose="020B0500000000000000" pitchFamily="34" charset="-120"/>
            </a:endParaRPr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B56F068A-CB08-4511-A64B-86BCB8F022D7}"/>
              </a:ext>
            </a:extLst>
          </p:cNvPr>
          <p:cNvSpPr txBox="1"/>
          <p:nvPr/>
        </p:nvSpPr>
        <p:spPr>
          <a:xfrm>
            <a:off x="3292784" y="8775956"/>
            <a:ext cx="34676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3200" dirty="0">
                <a:latin typeface="思源黑體 TW Regular" panose="020B0500000000000000" pitchFamily="34" charset="-120"/>
                <a:ea typeface="思源黑體 TW Regular" panose="020B0500000000000000" pitchFamily="34" charset="-120"/>
              </a:rPr>
              <a:t>臺南市鹽水區公所</a:t>
            </a:r>
          </a:p>
        </p:txBody>
      </p:sp>
      <p:sp>
        <p:nvSpPr>
          <p:cNvPr id="2" name="文字方塊 1"/>
          <p:cNvSpPr txBox="1"/>
          <p:nvPr/>
        </p:nvSpPr>
        <p:spPr>
          <a:xfrm>
            <a:off x="1148914" y="5979313"/>
            <a:ext cx="5131569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TW" altLang="en-US" sz="2000" b="1" dirty="0">
                <a:solidFill>
                  <a:schemeClr val="bg2">
                    <a:lumMod val="25000"/>
                  </a:schemeClr>
                </a:solidFill>
                <a:latin typeface="思源黑体 CN Regular" panose="020B0500000000000000" pitchFamily="34" charset="-128"/>
                <a:ea typeface="思源黑体 CN Regular" panose="020B0500000000000000" pitchFamily="34" charset="-128"/>
              </a:rPr>
              <a:t>免費報名</a:t>
            </a:r>
            <a:r>
              <a:rPr lang="en-US" altLang="zh-TW" sz="2000" b="1" dirty="0">
                <a:solidFill>
                  <a:schemeClr val="bg2">
                    <a:lumMod val="25000"/>
                  </a:schemeClr>
                </a:solidFill>
                <a:latin typeface="思源黑体 CN Regular" panose="020B0500000000000000" pitchFamily="34" charset="-128"/>
                <a:ea typeface="思源黑体 CN Regular" panose="020B0500000000000000" pitchFamily="34" charset="-128"/>
              </a:rPr>
              <a:t>~</a:t>
            </a:r>
            <a:r>
              <a:rPr lang="zh-TW" altLang="en-US" sz="2000" b="1" dirty="0">
                <a:solidFill>
                  <a:schemeClr val="bg2">
                    <a:lumMod val="25000"/>
                  </a:schemeClr>
                </a:solidFill>
                <a:latin typeface="思源黑体 CN Regular" panose="020B0500000000000000" pitchFamily="34" charset="-128"/>
                <a:ea typeface="思源黑体 CN Regular" panose="020B0500000000000000" pitchFamily="34" charset="-128"/>
              </a:rPr>
              <a:t>每班</a:t>
            </a:r>
            <a:r>
              <a:rPr lang="en-US" altLang="zh-TW" sz="2000" b="1" dirty="0">
                <a:solidFill>
                  <a:schemeClr val="bg2">
                    <a:lumMod val="25000"/>
                  </a:schemeClr>
                </a:solidFill>
                <a:latin typeface="思源黑体 CN Regular" panose="020B0500000000000000" pitchFamily="34" charset="-128"/>
                <a:ea typeface="思源黑体 CN Regular" panose="020B0500000000000000" pitchFamily="34" charset="-128"/>
              </a:rPr>
              <a:t>12</a:t>
            </a:r>
            <a:r>
              <a:rPr lang="zh-TW" altLang="en-US" sz="2000" b="1" dirty="0">
                <a:solidFill>
                  <a:schemeClr val="bg2">
                    <a:lumMod val="25000"/>
                  </a:schemeClr>
                </a:solidFill>
                <a:latin typeface="思源黑体 CN Regular" panose="020B0500000000000000" pitchFamily="34" charset="-128"/>
                <a:ea typeface="思源黑体 CN Regular" panose="020B0500000000000000" pitchFamily="34" charset="-128"/>
              </a:rPr>
              <a:t>人，額滿為止</a:t>
            </a:r>
            <a:endParaRPr lang="en-US" altLang="zh-TW" sz="2000" b="1" dirty="0">
              <a:solidFill>
                <a:schemeClr val="bg2">
                  <a:lumMod val="25000"/>
                </a:schemeClr>
              </a:solidFill>
              <a:latin typeface="思源黑体 CN Regular" panose="020B0500000000000000" pitchFamily="34" charset="-128"/>
              <a:ea typeface="思源黑体 CN Regular" panose="020B0500000000000000" pitchFamily="34" charset="-128"/>
            </a:endParaRPr>
          </a:p>
          <a:p>
            <a:pPr>
              <a:spcAft>
                <a:spcPts val="1200"/>
              </a:spcAft>
            </a:pPr>
            <a:r>
              <a:rPr lang="zh-TW" altLang="en-US" sz="2000" b="1" dirty="0">
                <a:solidFill>
                  <a:schemeClr val="bg2">
                    <a:lumMod val="25000"/>
                  </a:schemeClr>
                </a:solidFill>
                <a:latin typeface="思源黑体 CN Regular" panose="020B0500000000000000" pitchFamily="34" charset="-128"/>
                <a:ea typeface="思源黑体 CN Regular" panose="020B0500000000000000" pitchFamily="34" charset="-128"/>
              </a:rPr>
              <a:t>上課時間：</a:t>
            </a:r>
            <a:r>
              <a:rPr lang="en-US" altLang="zh-TW" sz="2000" b="1" dirty="0">
                <a:solidFill>
                  <a:schemeClr val="bg2">
                    <a:lumMod val="25000"/>
                  </a:schemeClr>
                </a:solidFill>
                <a:latin typeface="思源黑体 CN Regular" panose="020B0500000000000000" pitchFamily="34" charset="-128"/>
                <a:ea typeface="思源黑体 CN Regular" panose="020B0500000000000000" pitchFamily="34" charset="-128"/>
              </a:rPr>
              <a:t>6/2-7/7</a:t>
            </a:r>
            <a:r>
              <a:rPr lang="zh-TW" altLang="en-US" sz="2000" b="1" dirty="0">
                <a:solidFill>
                  <a:schemeClr val="bg2">
                    <a:lumMod val="25000"/>
                  </a:schemeClr>
                </a:solidFill>
                <a:latin typeface="思源黑体 CN Regular" panose="020B0500000000000000" pitchFamily="34" charset="-128"/>
                <a:ea typeface="思源黑体 CN Regular" panose="020B0500000000000000" pitchFamily="34" charset="-128"/>
              </a:rPr>
              <a:t>  </a:t>
            </a:r>
            <a:endParaRPr lang="en-US" altLang="zh-TW" sz="2000" b="1" dirty="0">
              <a:solidFill>
                <a:schemeClr val="bg2">
                  <a:lumMod val="25000"/>
                </a:schemeClr>
              </a:solidFill>
              <a:latin typeface="思源黑体 CN Regular" panose="020B0500000000000000" pitchFamily="34" charset="-128"/>
              <a:ea typeface="思源黑体 CN Regular" panose="020B0500000000000000" pitchFamily="34" charset="-128"/>
            </a:endParaRPr>
          </a:p>
          <a:p>
            <a:pPr>
              <a:spcAft>
                <a:spcPts val="1200"/>
              </a:spcAft>
            </a:pPr>
            <a:r>
              <a:rPr lang="zh-TW" altLang="en-US" sz="2000" b="1" dirty="0">
                <a:solidFill>
                  <a:schemeClr val="bg2">
                    <a:lumMod val="25000"/>
                  </a:schemeClr>
                </a:solidFill>
                <a:latin typeface="思源黑体 CN Regular" panose="020B0500000000000000" pitchFamily="34" charset="-128"/>
                <a:ea typeface="思源黑体 CN Regular" panose="020B0500000000000000" pitchFamily="34" charset="-128"/>
              </a:rPr>
              <a:t>週二  下午</a:t>
            </a:r>
            <a:r>
              <a:rPr lang="en-US" altLang="zh-TW" sz="2000" b="1" dirty="0">
                <a:solidFill>
                  <a:schemeClr val="bg2">
                    <a:lumMod val="25000"/>
                  </a:schemeClr>
                </a:solidFill>
                <a:latin typeface="思源黑体 CN Regular" panose="020B0500000000000000" pitchFamily="34" charset="-128"/>
                <a:ea typeface="思源黑体 CN Regular" panose="020B0500000000000000" pitchFamily="34" charset="-128"/>
              </a:rPr>
              <a:t>14</a:t>
            </a:r>
            <a:r>
              <a:rPr lang="zh-TW" altLang="en-US" sz="2000" b="1" dirty="0">
                <a:solidFill>
                  <a:schemeClr val="bg2">
                    <a:lumMod val="25000"/>
                  </a:schemeClr>
                </a:solidFill>
                <a:latin typeface="思源黑体 CN Regular" panose="020B0500000000000000" pitchFamily="34" charset="-128"/>
                <a:ea typeface="思源黑体 CN Regular" panose="020B0500000000000000" pitchFamily="34" charset="-128"/>
              </a:rPr>
              <a:t>：</a:t>
            </a:r>
            <a:r>
              <a:rPr lang="en-US" altLang="zh-TW" sz="2000" b="1" dirty="0">
                <a:solidFill>
                  <a:schemeClr val="bg2">
                    <a:lumMod val="25000"/>
                  </a:schemeClr>
                </a:solidFill>
                <a:latin typeface="思源黑体 CN Regular" panose="020B0500000000000000" pitchFamily="34" charset="-128"/>
                <a:ea typeface="思源黑体 CN Regular" panose="020B0500000000000000" pitchFamily="34" charset="-128"/>
              </a:rPr>
              <a:t>00-16</a:t>
            </a:r>
            <a:r>
              <a:rPr lang="zh-TW" altLang="en-US" sz="2000" b="1" dirty="0">
                <a:solidFill>
                  <a:schemeClr val="bg2">
                    <a:lumMod val="25000"/>
                  </a:schemeClr>
                </a:solidFill>
                <a:latin typeface="思源黑体 CN Regular" panose="020B0500000000000000" pitchFamily="34" charset="-128"/>
                <a:ea typeface="思源黑体 CN Regular" panose="020B0500000000000000" pitchFamily="34" charset="-128"/>
              </a:rPr>
              <a:t>：</a:t>
            </a:r>
            <a:r>
              <a:rPr lang="en-US" altLang="zh-TW" sz="2000" b="1" dirty="0">
                <a:solidFill>
                  <a:schemeClr val="bg2">
                    <a:lumMod val="25000"/>
                  </a:schemeClr>
                </a:solidFill>
                <a:latin typeface="思源黑体 CN Regular" panose="020B0500000000000000" pitchFamily="34" charset="-128"/>
                <a:ea typeface="思源黑体 CN Regular" panose="020B0500000000000000" pitchFamily="34" charset="-128"/>
              </a:rPr>
              <a:t>00</a:t>
            </a:r>
          </a:p>
          <a:p>
            <a:pPr>
              <a:spcAft>
                <a:spcPts val="1200"/>
              </a:spcAft>
            </a:pPr>
            <a:r>
              <a:rPr lang="zh-TW" altLang="en-US" sz="2000" b="1" kern="100" dirty="0">
                <a:solidFill>
                  <a:schemeClr val="bg2">
                    <a:lumMod val="25000"/>
                  </a:schemeClr>
                </a:solidFill>
                <a:latin typeface="思源黑体 CN Regular" panose="020B0500000000000000" pitchFamily="34" charset="-128"/>
                <a:ea typeface="思源黑体 CN Regular" panose="020B0500000000000000" pitchFamily="34" charset="-128"/>
                <a:cs typeface="Times New Roman" panose="02020603050405020304" pitchFamily="18" charset="0"/>
              </a:rPr>
              <a:t>聯絡人</a:t>
            </a:r>
            <a:r>
              <a:rPr lang="en-US" altLang="zh-TW" sz="2000" b="1" kern="100" dirty="0">
                <a:solidFill>
                  <a:schemeClr val="bg2">
                    <a:lumMod val="25000"/>
                  </a:schemeClr>
                </a:solidFill>
                <a:latin typeface="思源黑体 CN Regular" panose="020B0500000000000000" pitchFamily="34" charset="-128"/>
                <a:ea typeface="思源黑体 CN Regular" panose="020B0500000000000000" pitchFamily="34" charset="-128"/>
              </a:rPr>
              <a:t>:</a:t>
            </a:r>
            <a:r>
              <a:rPr lang="zh-TW" altLang="en-US" sz="2000" b="1" kern="100" dirty="0">
                <a:solidFill>
                  <a:schemeClr val="bg2">
                    <a:lumMod val="25000"/>
                  </a:schemeClr>
                </a:solidFill>
                <a:latin typeface="思源黑体 CN Regular" panose="020B0500000000000000" pitchFamily="34" charset="-128"/>
                <a:ea typeface="思源黑体 CN Regular" panose="020B0500000000000000" pitchFamily="34" charset="-128"/>
              </a:rPr>
              <a:t> </a:t>
            </a:r>
            <a:r>
              <a:rPr lang="zh-TW" altLang="en-US" sz="2000" b="1" kern="100" dirty="0">
                <a:solidFill>
                  <a:schemeClr val="bg2">
                    <a:lumMod val="25000"/>
                  </a:schemeClr>
                </a:solidFill>
                <a:latin typeface="思源黑体 CN Regular" panose="020B0500000000000000" pitchFamily="34" charset="-128"/>
                <a:ea typeface="思源黑体 CN Regular" panose="020B0500000000000000" pitchFamily="34" charset="-128"/>
                <a:cs typeface="Times New Roman" panose="02020603050405020304" pitchFamily="18" charset="0"/>
              </a:rPr>
              <a:t>鹽水區公所</a:t>
            </a:r>
            <a:r>
              <a:rPr lang="en-US" altLang="zh-TW" sz="2000" b="1" kern="100" dirty="0">
                <a:solidFill>
                  <a:schemeClr val="bg2">
                    <a:lumMod val="25000"/>
                  </a:schemeClr>
                </a:solidFill>
                <a:latin typeface="思源黑体 CN Regular" panose="020B0500000000000000" pitchFamily="34" charset="-128"/>
                <a:ea typeface="思源黑体 CN Regular" panose="020B0500000000000000" pitchFamily="34" charset="-128"/>
                <a:cs typeface="Times New Roman" panose="02020603050405020304" pitchFamily="18" charset="0"/>
              </a:rPr>
              <a:t>6522341-185</a:t>
            </a:r>
            <a:endParaRPr lang="zh-TW" altLang="en-US" sz="20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13710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504</TotalTime>
  <Words>50</Words>
  <Application>Microsoft Office PowerPoint</Application>
  <PresentationFormat>A4 紙張 (210x297 公釐)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思源黑体 CN Regular</vt:lpstr>
      <vt:lpstr>思源黑體 TW Regular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鹽水區公所 臺南市</dc:creator>
  <cp:lastModifiedBy>01</cp:lastModifiedBy>
  <cp:revision>37</cp:revision>
  <cp:lastPrinted>2025-06-20T02:00:25Z</cp:lastPrinted>
  <dcterms:created xsi:type="dcterms:W3CDTF">2020-11-06T00:54:00Z</dcterms:created>
  <dcterms:modified xsi:type="dcterms:W3CDTF">2026-05-14T03:57:45Z</dcterms:modified>
</cp:coreProperties>
</file>